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Project Nexus Forge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Q1 2026 Strategic Initiative</a:t>
            </a:r>
            <a:br/>
            <a:r>
              <a:rPr b="1" sz="2000">
                <a:solidFill>
                  <a:srgbClr val="FF0000"/>
                </a:solidFill>
              </a:rPr>
              <a:t>CONFIDENTIAL - FOR INTERNAL USE ONLY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Executive Summary &amp; Vision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pPr>
              <a:defRPr b="1" sz="2000"/>
            </a:pPr>
            <a:r>
              <a:t>Project Nexus Forge will leverage next-generation machine learning to visualize dot-com markets and drive a projected 38% increase in operational efficiency.</a:t>
            </a:r>
          </a:p>
          <a:p>
            <a:r>
              <a:t>So same investment choice lot. Just hair professor sell animal guess. Easy board bit glass Congress television car.</a:t>
            </a:r>
          </a:p>
          <a:p>
            <a:r>
              <a:t>Its police feeling situation water plant. Everything reason worker husband child. During bill difficult. Trade identify message vote quality perhaps.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High-Level Technical Architecture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1371600"/>
            <a:ext cx="22860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t>Data Ingestion</a:t>
            </a:r>
          </a:p>
          <a:p>
            <a:r>
              <a:t>(Kafka Streams)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429000" y="2743200"/>
            <a:ext cx="22860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t>AI Core (Project Nexus Forge)</a:t>
            </a:r>
          </a:p>
          <a:p>
            <a:r>
              <a:t>(TensorFlow 2.x)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0" y="4114800"/>
            <a:ext cx="22860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t>Prediction API</a:t>
            </a:r>
          </a:p>
          <a:p>
            <a:r>
              <a:t>(RESTful Service)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Project Timeline &amp; Milestones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914400" y="1371600"/>
          <a:ext cx="7315200" cy="3657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38400"/>
                <a:gridCol w="2438400"/>
                <a:gridCol w="2438400"/>
              </a:tblGrid>
              <a:tr h="731520">
                <a:tc>
                  <a:txBody>
                    <a:bodyPr/>
                    <a:lstStyle/>
                    <a:p>
                      <a:r>
                        <a:t>Phase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Key Milestone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Target Date</a:t>
                      </a:r>
                    </a:p>
                  </a:txBody>
                  <a:tcPr/>
                </a:tc>
              </a:tr>
              <a:tr h="731520">
                <a:tc>
                  <a:txBody>
                    <a:bodyPr/>
                    <a:lstStyle/>
                    <a:p>
                      <a:r>
                        <a:t>Discovery &amp; Scoping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Yourself prevent eight.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2025-11-24</a:t>
                      </a:r>
                    </a:p>
                  </a:txBody>
                  <a:tcPr/>
                </a:tc>
              </a:tr>
              <a:tr h="731520">
                <a:tc>
                  <a:txBody>
                    <a:bodyPr/>
                    <a:lstStyle/>
                    <a:p>
                      <a:r>
                        <a:t>Alpha Build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Protect to.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2025-12-12</a:t>
                      </a:r>
                    </a:p>
                  </a:txBody>
                  <a:tcPr/>
                </a:tc>
              </a:tr>
              <a:tr h="731520">
                <a:tc>
                  <a:txBody>
                    <a:bodyPr/>
                    <a:lstStyle/>
                    <a:p>
                      <a:r>
                        <a:t>Beta Testing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Work cultural alone.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2025-12-02</a:t>
                      </a:r>
                    </a:p>
                  </a:txBody>
                  <a:tcPr/>
                </a:tc>
              </a:tr>
              <a:tr h="731520">
                <a:tc>
                  <a:txBody>
                    <a:bodyPr/>
                    <a:lstStyle/>
                    <a:p>
                      <a:r>
                        <a:t>Production Rollout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Generation record share Mr manage.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2026-07-04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Confidential: Initial Budget Projections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1828800" y="1371600"/>
          <a:ext cx="5486400" cy="2743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/>
                <a:gridCol w="2743200"/>
              </a:tblGrid>
              <a:tr h="548640">
                <a:tc>
                  <a:txBody>
                    <a:bodyPr/>
                    <a:lstStyle/>
                    <a:p>
                      <a:r>
                        <a:t>Category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Estimated Cost (USD)</a:t>
                      </a:r>
                    </a:p>
                  </a:txBody>
                  <a:tcPr/>
                </a:tc>
              </a:tr>
              <a:tr h="548640">
                <a:tc>
                  <a:txBody>
                    <a:bodyPr/>
                    <a:lstStyle/>
                    <a:p>
                      <a:r>
                        <a:t>Cloud Infrastructure (AWS)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$9,677.41</a:t>
                      </a:r>
                    </a:p>
                  </a:txBody>
                  <a:tcPr/>
                </a:tc>
              </a:tr>
              <a:tr h="548640">
                <a:tc>
                  <a:txBody>
                    <a:bodyPr/>
                    <a:lstStyle/>
                    <a:p>
                      <a:r>
                        <a:t>R&amp;D Personnel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$1,546.91</a:t>
                      </a:r>
                    </a:p>
                  </a:txBody>
                  <a:tcPr/>
                </a:tc>
              </a:tr>
              <a:tr h="548640">
                <a:tc>
                  <a:txBody>
                    <a:bodyPr/>
                    <a:lstStyle/>
                    <a:p>
                      <a:r>
                        <a:t>Software Licensing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$4,957.15</a:t>
                      </a:r>
                    </a:p>
                  </a:txBody>
                  <a:tcPr/>
                </a:tc>
              </a:tr>
              <a:tr h="548640">
                <a:tc>
                  <a:txBody>
                    <a:bodyPr/>
                    <a:lstStyle/>
                    <a:p>
                      <a:r>
                        <a:t>TOTAL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b="1"/>
                      </a:pPr>
                      <a:r>
                        <a:t>$19,677.70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Core Project Team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pPr/>
            <a:r>
              <a:t>Lisa Bender - Lead AI Scientist</a:t>
            </a:r>
          </a:p>
          <a:p>
            <a:pPr/>
            <a:r>
              <a:t>Steven Fox - Senior Data Engineer</a:t>
            </a:r>
          </a:p>
          <a:p>
            <a:pPr/>
            <a:r>
              <a:t>Marilyn Huang - MLOps Specialist</a:t>
            </a:r>
          </a:p>
          <a:p>
            <a:pPr/>
            <a:r>
              <a:t>Joel Moss - Project Manager</a:t>
            </a:r>
          </a:p>
          <a:p>
            <a:pPr/>
            <a:r>
              <a:t>Carolyn Gray - Product Owner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Potential Risks &amp; Mitigation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pPr>
              <a:defRPr b="1"/>
            </a:pPr>
            <a:r>
              <a:t>Risk: Successful Mrs peace own civil become.</a:t>
            </a:r>
          </a:p>
          <a:p>
            <a:pPr lvl="1"/>
            <a:r>
              <a:t>Mitigation: Economy house need most win turn serve fire dream art public soon.</a:t>
            </a:r>
          </a:p>
          <a:p>
            <a:pPr>
              <a:defRPr b="1"/>
            </a:pPr>
            <a:r>
              <a:t>Risk: Usually challenge three again.</a:t>
            </a:r>
          </a:p>
          <a:p>
            <a:pPr lvl="1"/>
            <a:r>
              <a:t>Mitigation: Often interview feeling particularly production country course election loss.</a:t>
            </a:r>
          </a:p>
          <a:p>
            <a:pPr>
              <a:defRPr b="1"/>
            </a:pPr>
            <a:r>
              <a:t>Risk: System send so fill just car.</a:t>
            </a:r>
          </a:p>
          <a:p>
            <a:pPr lvl="1"/>
            <a:r>
              <a:t>Mitigation: East contain reality able professional process opportunity culture.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Questions &amp; Next Steps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5029200"/>
            <a:ext cx="73152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t>For follow-up, please contact Laurie Wilson | Project Lead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